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4" r:id="rId9"/>
    <p:sldId id="266" r:id="rId10"/>
    <p:sldId id="261" r:id="rId11"/>
    <p:sldId id="271" r:id="rId12"/>
    <p:sldId id="272" r:id="rId13"/>
    <p:sldId id="273" r:id="rId14"/>
    <p:sldId id="274" r:id="rId15"/>
    <p:sldId id="268" r:id="rId16"/>
    <p:sldId id="269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7E490-0E20-4812-9A27-5719B461B93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E4E8-61AE-495F-BE5A-FF52D8758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3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BF0-73B8-4B7D-8B18-80F8E97268BB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929-C0BD-4B45-9A30-742F0D13A875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0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474F-4CEE-4234-8D7E-D32CBA63150B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4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5E04-B897-4615-8E23-2FF806D1C165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1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CA50-9BDA-4AF8-8841-82D890C5BF00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617D-C401-476A-BEC8-3C2B8D5B5DE1}" type="datetime1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DFE4-F9BC-4B73-9635-C41A46315594}" type="datetime1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3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BB1E-B66A-48B6-88AA-BD157C588D2A}" type="datetime1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1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8643-F8F2-46E2-B24A-28A1C14D1B53}" type="datetime1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9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FB85-CE5C-474B-BC1E-0198F1350A60}" type="datetime1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1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DCF4-D48F-4C41-9598-1C1AB3C96E7E}" type="datetime1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1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618C0-8EA5-4AEE-836E-A92B3F6C2A6C}" type="datetime1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6C16-89D6-4BB7-AF98-E61DC05D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3024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Подходы к развитию метода неупругой рефлектометрии на импульсном реакторе ИБР-2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089846"/>
            <a:ext cx="2946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В.И. </a:t>
            </a:r>
            <a:r>
              <a:rPr lang="ru-RU" dirty="0" err="1" smtClean="0">
                <a:solidFill>
                  <a:schemeClr val="tx2"/>
                </a:solidFill>
              </a:rPr>
              <a:t>Боднарчук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ЛНФ им. И.М. Франка ОИЯИ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charset="0"/>
              </a:rPr>
              <a:t>Резонансные структуры как усилители взаимодействия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pic>
        <p:nvPicPr>
          <p:cNvPr id="5" name="Picture 10" descr="Resonance Potent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" y="1556792"/>
            <a:ext cx="3876675" cy="37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63" y="1679178"/>
            <a:ext cx="487145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188913"/>
            <a:ext cx="8015287" cy="1511300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rgbClr val="0000FF"/>
                </a:solidFill>
                <a:latin typeface="Arial" charset="0"/>
              </a:rPr>
              <a:t>Оценка сечения неупругого рассеяния нейтронов на спиновых волнах </a:t>
            </a:r>
            <a:r>
              <a:rPr lang="ru-RU" sz="3800" dirty="0" err="1" smtClean="0">
                <a:solidFill>
                  <a:srgbClr val="0000FF"/>
                </a:solidFill>
                <a:latin typeface="Arial" charset="0"/>
              </a:rPr>
              <a:t>ферромагнитного</a:t>
            </a:r>
            <a:r>
              <a:rPr lang="ru-RU" sz="3800" dirty="0" smtClean="0">
                <a:solidFill>
                  <a:srgbClr val="0000FF"/>
                </a:solidFill>
                <a:latin typeface="Arial" charset="0"/>
              </a:rPr>
              <a:t> слоя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62288" y="3503137"/>
            <a:ext cx="5652120" cy="7194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Волновая функция падающего нейтрона </a:t>
            </a:r>
            <a:r>
              <a:rPr lang="ru-RU" sz="2800" i="1" dirty="0" smtClean="0">
                <a:latin typeface="Arial" charset="0"/>
                <a:sym typeface="Symbol"/>
              </a:rPr>
              <a:t></a:t>
            </a:r>
            <a:r>
              <a:rPr lang="en-GB" sz="28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ru-RU" sz="28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4457807"/>
                <a:ext cx="8784976" cy="799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𝑗𝐼</m:t>
                              </m:r>
                            </m:sub>
                          </m:sSub>
                        </m:e>
                      </m:nary>
                      <m:r>
                        <a:rPr lang="ru-R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ru-RU" b="1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sup>
                      </m:sSup>
                      <m:r>
                        <a:rPr lang="ru-RU" i="1">
                          <a:latin typeface="Cambria Math"/>
                        </a:rPr>
                        <m:t>∙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ru-RU" i="1">
                              <a:latin typeface="Cambria Math"/>
                            </a:rPr>
                            <m:t>𝛩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𝑗𝐼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𝑗𝐼𝑧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𝑗𝐼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𝑗𝐼𝑧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57807"/>
                <a:ext cx="8784976" cy="799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2640" y="5437283"/>
                <a:ext cx="3627981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𝑗𝐼𝑧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𝐼𝑥𝑦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40" y="5437283"/>
                <a:ext cx="3627981" cy="656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79912" y="5580623"/>
            <a:ext cx="544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Нормальный волновой вектор нейтрона в слое </a:t>
            </a:r>
            <a:r>
              <a:rPr lang="en-GB" i="1" dirty="0" smtClean="0"/>
              <a:t>j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81832"/>
            <a:ext cx="3930269" cy="1777112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238" y="260648"/>
            <a:ext cx="3993703" cy="473844"/>
          </a:xfrm>
        </p:spPr>
        <p:txBody>
          <a:bodyPr/>
          <a:lstStyle/>
          <a:p>
            <a:r>
              <a:rPr lang="ru-RU" dirty="0" smtClean="0"/>
              <a:t>Гамильтониан взаимодействия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ФПН - 2013, Гатчина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69189" y="6318304"/>
            <a:ext cx="2133600" cy="457200"/>
          </a:xfrm>
        </p:spPr>
        <p:txBody>
          <a:bodyPr/>
          <a:lstStyle/>
          <a:p>
            <a:pPr>
              <a:defRPr/>
            </a:pPr>
            <a:fld id="{6C328E2B-029C-427C-A029-041B1E30F38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9613" y="836712"/>
                <a:ext cx="712879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𝐻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ru-RU" i="1">
                              <a:latin typeface="Cambria Math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∙</m:t>
                      </m:r>
                      <m:r>
                        <a:rPr lang="ru-RU" i="1">
                          <a:latin typeface="Cambria Math"/>
                        </a:rPr>
                        <m:t>𝛻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𝑔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∙</m:t>
                          </m:r>
                          <m:r>
                            <a:rPr lang="ru-RU" i="1">
                              <a:latin typeface="Cambria Math"/>
                            </a:rPr>
                            <m:t>𝛻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ru-RU" i="1">
                          <a:latin typeface="Cambria Math"/>
                        </a:rPr>
                        <m:t>+4</m:t>
                      </m:r>
                      <m:r>
                        <a:rPr lang="ru-RU" i="1">
                          <a:latin typeface="Cambria Math"/>
                        </a:rPr>
                        <m:t>𝜋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ru-RU" i="1">
                              <a:latin typeface="Cambria Math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∙</m:t>
                      </m:r>
                      <m:r>
                        <a:rPr lang="ru-RU" i="1">
                          <a:latin typeface="Cambria Math"/>
                        </a:rPr>
                        <m:t>𝑔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ru-RU" i="1">
                              <a:latin typeface="Cambria Math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ru-RU"/>
                        <m:t> </m:t>
                      </m:r>
                      <m:r>
                        <a:rPr lang="ru-RU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3" y="836712"/>
                <a:ext cx="7128792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824" y="1772816"/>
                <a:ext cx="83529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ru-RU" dirty="0"/>
                  <a:t> – модуль заряда электрона,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dirty="0"/>
                  <a:t> – масса электрона,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dirty="0"/>
                  <a:t> – спины электрона и нейтрона,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𝑔</m:t>
                    </m:r>
                  </m:oMath>
                </a14:m>
                <a:r>
                  <a:rPr lang="ru-RU" dirty="0"/>
                  <a:t> – множитель Ланде,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𝒓</m:t>
                    </m:r>
                  </m:oMath>
                </a14:m>
                <a:r>
                  <a:rPr lang="ru-RU" dirty="0"/>
                  <a:t> – расстояние между нейтроном и электроном.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4" y="1772816"/>
                <a:ext cx="835292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584"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5" y="2973145"/>
                <a:ext cx="5900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Энергия </a:t>
                </a:r>
                <a:r>
                  <a:rPr lang="ru-RU" dirty="0" smtClean="0"/>
                  <a:t>объемных </a:t>
                </a:r>
                <a:r>
                  <a:rPr lang="ru-RU" dirty="0"/>
                  <a:t>магнонов с волновым вектором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𝒌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2973145"/>
                <a:ext cx="590071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30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351811" y="3717032"/>
                <a:ext cx="4970079" cy="411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𝐵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 smtClean="0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GB" baseline="-25000" dirty="0" smtClean="0"/>
                  <a:t>0</a:t>
                </a:r>
                <a:r>
                  <a:rPr lang="en-GB" dirty="0" smtClean="0"/>
                  <a:t>+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𝑆𝐽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3−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11" y="3717032"/>
                <a:ext cx="4970079" cy="411010"/>
              </a:xfrm>
              <a:prstGeom prst="rect">
                <a:avLst/>
              </a:prstGeom>
              <a:blipFill rotWithShape="1">
                <a:blip r:embed="rId5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5" y="4365104"/>
                <a:ext cx="336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4365104"/>
                <a:ext cx="33695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04497" y="4365104"/>
            <a:ext cx="566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Обменный интеграл между ближайшими соседями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5" y="4869160"/>
                <a:ext cx="8256459" cy="1502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 </a:t>
                </a:r>
                <a:r>
                  <a:rPr lang="en-GB" i="1" dirty="0"/>
                  <a:t>S</a:t>
                </a:r>
                <a:r>
                  <a:rPr lang="ru-RU" dirty="0" smtClean="0"/>
                  <a:t>– </a:t>
                </a:r>
                <a:r>
                  <a:rPr lang="ru-RU" dirty="0"/>
                  <a:t>модуль спина атома,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- компоненты волнового вектора магнона вдоль осей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𝑁𝑎</m:t>
                        </m:r>
                      </m:den>
                    </m:f>
                  </m:oMath>
                </a14:m>
                <a:r>
                  <a:rPr lang="ru-RU" dirty="0"/>
                  <a:t> - вдоль оси </a:t>
                </a:r>
                <a:r>
                  <a:rPr lang="en-US" dirty="0"/>
                  <a:t>z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принимает любое целое значение, не большее количества слоев в пленке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𝑎</m:t>
                    </m:r>
                  </m:oMath>
                </a14:m>
                <a:r>
                  <a:rPr lang="ru-RU" dirty="0"/>
                  <a:t> – параметр кубической решетки спинов.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4869160"/>
                <a:ext cx="8256459" cy="1502719"/>
              </a:xfrm>
              <a:prstGeom prst="rect">
                <a:avLst/>
              </a:prstGeom>
              <a:blipFill rotWithShape="1">
                <a:blip r:embed="rId7"/>
                <a:stretch>
                  <a:fillRect l="-665" t="-8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ФПН - 2013, Гатчина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28E2B-029C-427C-A029-041B1E30F38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9" y="548680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Волновая функция рассеянного нейтрона</a:t>
                </a:r>
                <a:r>
                  <a:rPr lang="en-GB" dirty="0"/>
                  <a:t> </a:t>
                </a:r>
                <a:r>
                  <a:rPr lang="en-GB" i="1" dirty="0" smtClean="0">
                    <a:sym typeface="Symbol"/>
                  </a:rPr>
                  <a:t></a:t>
                </a:r>
                <a:r>
                  <a:rPr lang="en-GB" i="1" baseline="-25000" dirty="0" smtClean="0">
                    <a:sym typeface="Symbol"/>
                  </a:rPr>
                  <a:t>S</a:t>
                </a:r>
                <a:r>
                  <a:rPr lang="en-GB" dirty="0" smtClean="0">
                    <a:sym typeface="Symbol"/>
                  </a:rPr>
                  <a:t> </a:t>
                </a:r>
                <a:r>
                  <a:rPr lang="ru-RU" dirty="0" smtClean="0">
                    <a:sym typeface="Symbol"/>
                  </a:rPr>
                  <a:t>с </a:t>
                </a:r>
                <a:r>
                  <a:rPr lang="ru-RU" dirty="0" smtClean="0"/>
                  <a:t>волновым </a:t>
                </a:r>
                <a:r>
                  <a:rPr lang="ru-RU" dirty="0"/>
                  <a:t>вектором в вакууме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ru-RU" dirty="0"/>
                  <a:t> и энергией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ru-RU" dirty="0"/>
                  <a:t>, рассеянного на спиновых волнах</a:t>
                </a:r>
                <a:endParaRPr lang="ru-RU" baseline="-25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548680"/>
                <a:ext cx="828092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89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9552" y="1340768"/>
                <a:ext cx="8280919" cy="799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𝑗𝑆</m:t>
                              </m:r>
                            </m:sub>
                          </m:sSub>
                        </m:e>
                      </m:nary>
                      <m:r>
                        <a:rPr lang="ru-R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𝑆𝑥𝑦</m:t>
                              </m:r>
                            </m:sub>
                          </m:sSub>
                          <m:r>
                            <a:rPr lang="ru-RU" b="1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sup>
                      </m:sSup>
                      <m:r>
                        <a:rPr lang="ru-RU" i="1">
                          <a:latin typeface="Cambria Math"/>
                        </a:rPr>
                        <m:t>∙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ru-RU" i="1">
                              <a:latin typeface="Cambria Math"/>
                            </a:rPr>
                            <m:t>𝛩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𝑗𝑆𝑧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8280919" cy="799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3244" y="2276872"/>
                <a:ext cx="7992887" cy="95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𝑆𝑥𝑦</m:t>
                        </m:r>
                      </m:sub>
                    </m:sSub>
                  </m:oMath>
                </a14:m>
                <a:r>
                  <a:rPr lang="ru-RU" dirty="0"/>
                  <a:t> - компонента волнового вектора нейтрона в плоскости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𝑥𝑦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𝑗𝑆𝑧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𝑆𝑥𝑦</m:t>
                                </m:r>
                              </m:sub>
                            </m:sSub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/>
                  <a:t> – вдоль оси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𝑧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44" y="2276872"/>
                <a:ext cx="7992887" cy="958404"/>
              </a:xfrm>
              <a:prstGeom prst="rect">
                <a:avLst/>
              </a:prstGeom>
              <a:blipFill rotWithShape="1">
                <a:blip r:embed="rId4"/>
                <a:stretch>
                  <a:fillRect l="-686" t="-3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8807" y="38610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Дважды дифференциальное </a:t>
            </a:r>
            <a:r>
              <a:rPr lang="ru-RU" dirty="0"/>
              <a:t>сечение неупругого рассеяния нейтронов на спиновых волнах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4630583"/>
                <a:ext cx="8712969" cy="1174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r>
                            <a:rPr lang="ru-RU" i="1">
                              <a:latin typeface="Cambria Math"/>
                            </a:rPr>
                            <m:t>𝛺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ℏ</m:t>
                                          </m:r>
                                        </m:e>
                                        <m:sup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𝑗𝑆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e>
                                      </m:nary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𝑗𝐼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ru-RU"/>
                                        <m:t> 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nary>
                                </m:e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30583"/>
                <a:ext cx="8712969" cy="1174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2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ФПН - 2013, Гатчина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28E2B-029C-427C-A029-041B1E30F38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рассматриваемых условий</a:t>
            </a:r>
          </a:p>
          <a:p>
            <a:endParaRPr lang="ru-RU" dirty="0" smtClean="0"/>
          </a:p>
          <a:p>
            <a:r>
              <a:rPr lang="ru-RU" dirty="0" smtClean="0"/>
              <a:t>Вектор </a:t>
            </a:r>
            <a:r>
              <a:rPr lang="ru-RU" dirty="0"/>
              <a:t>обратной решетки </a:t>
            </a:r>
            <a:r>
              <a:rPr lang="ru-RU" sz="2400" b="1" i="1" dirty="0" smtClean="0">
                <a:sym typeface="Symbol"/>
              </a:rPr>
              <a:t></a:t>
            </a:r>
            <a:r>
              <a:rPr lang="ru-RU" sz="2400" b="1" dirty="0" smtClean="0">
                <a:sym typeface="Symbol"/>
              </a:rPr>
              <a:t> </a:t>
            </a:r>
            <a:r>
              <a:rPr lang="ru-RU" i="1" dirty="0" smtClean="0">
                <a:sym typeface="Symbol"/>
              </a:rPr>
              <a:t>= 0</a:t>
            </a:r>
          </a:p>
          <a:p>
            <a:endParaRPr lang="ru-RU" dirty="0">
              <a:sym typeface="Symbol"/>
            </a:endParaRPr>
          </a:p>
          <a:p>
            <a:r>
              <a:rPr lang="ru-RU" dirty="0" smtClean="0">
                <a:sym typeface="Symbol"/>
              </a:rPr>
              <a:t>Магнитный </a:t>
            </a:r>
            <a:r>
              <a:rPr lang="ru-RU" dirty="0" err="1" smtClean="0">
                <a:sym typeface="Symbol"/>
              </a:rPr>
              <a:t>формфактор</a:t>
            </a:r>
            <a:r>
              <a:rPr lang="ru-RU" dirty="0" smtClean="0">
                <a:sym typeface="Symbol"/>
              </a:rPr>
              <a:t> </a:t>
            </a:r>
            <a:r>
              <a:rPr lang="en-GB" b="1" i="1" dirty="0" smtClean="0">
                <a:sym typeface="Symbol"/>
              </a:rPr>
              <a:t>F(K)   </a:t>
            </a:r>
            <a:r>
              <a:rPr lang="en-GB" i="1" dirty="0" smtClean="0">
                <a:sym typeface="Symbol"/>
              </a:rPr>
              <a:t>1</a:t>
            </a:r>
          </a:p>
          <a:p>
            <a:endParaRPr lang="en-GB" b="1" i="1" dirty="0">
              <a:sym typeface="Symbol"/>
            </a:endParaRPr>
          </a:p>
          <a:p>
            <a:r>
              <a:rPr lang="ru-RU" dirty="0" smtClean="0">
                <a:sym typeface="Symbol"/>
              </a:rPr>
              <a:t>Фактор Дебая-</a:t>
            </a:r>
            <a:r>
              <a:rPr lang="ru-RU" dirty="0" err="1" smtClean="0">
                <a:sym typeface="Symbol"/>
              </a:rPr>
              <a:t>Валлера</a:t>
            </a:r>
            <a:r>
              <a:rPr lang="ru-RU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exp</a:t>
            </a:r>
            <a:r>
              <a:rPr lang="en-GB" dirty="0" smtClean="0">
                <a:sym typeface="Symbol"/>
              </a:rPr>
              <a:t>(-2W)</a:t>
            </a:r>
            <a:r>
              <a:rPr lang="en-GB" b="1" i="1" dirty="0" smtClean="0">
                <a:sym typeface="Symbol"/>
              </a:rPr>
              <a:t>   </a:t>
            </a:r>
            <a:r>
              <a:rPr lang="en-GB" i="1" dirty="0" smtClean="0">
                <a:sym typeface="Symbol"/>
              </a:rPr>
              <a:t>1</a:t>
            </a:r>
            <a:endParaRPr lang="ru-RU" dirty="0" smtClean="0">
              <a:sym typeface="Symbol"/>
            </a:endParaRPr>
          </a:p>
          <a:p>
            <a:endParaRPr lang="ru-RU" dirty="0">
              <a:sym typeface="Symbol"/>
            </a:endParaRPr>
          </a:p>
          <a:p>
            <a:r>
              <a:rPr lang="ru-RU" dirty="0" smtClean="0"/>
              <a:t>После </a:t>
            </a:r>
            <a:r>
              <a:rPr lang="ru-RU" dirty="0"/>
              <a:t>интегрирования для сечения рассеяния неполяризованного пучка нейтронов на объемных спиновых волнах получаем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3143295"/>
                <a:ext cx="9144000" cy="2930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r>
                            <a:rPr lang="ru-RU" i="1">
                              <a:latin typeface="Cambria Math"/>
                            </a:rPr>
                            <m:t>𝛺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Re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Re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ru-RU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Im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/>
                                    </a:rPr>
                                    <m:t>Im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𝐼𝑧</m:t>
                                              </m:r>
                                            </m:sub>
                                          </m:sSub>
                                          <m:r>
                                            <a:rPr lang="ru-RU" b="1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𝑆𝑧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ru-RU" b="1" i="1">
                                              <a:latin typeface="Cambria Math"/>
                                            </a:rPr>
                                            <m:t>𝒌</m:t>
                                          </m:r>
                                        </m:sub>
                                        <m:sup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±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±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𝐵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3295"/>
                <a:ext cx="9144000" cy="2930289"/>
              </a:xfrm>
              <a:prstGeom prst="rect">
                <a:avLst/>
              </a:prstGeom>
              <a:blipFill rotWithShape="1">
                <a:blip r:embed="rId2"/>
                <a:stretch>
                  <a:fillRect t="-24583" b="-1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3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ФПН - 2013, Гатчина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260648"/>
                <a:ext cx="8784976" cy="6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– классический радиус электрона,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ru-RU" dirty="0"/>
                  <a:t> – количество атомов в образце,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𝐾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||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𝐼𝑥𝑦</m:t>
                            </m:r>
                          </m:sub>
                        </m:sSub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𝑆𝑥𝑦</m:t>
                            </m:r>
                          </m:sub>
                        </m:sSub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84976" cy="691471"/>
              </a:xfrm>
              <a:prstGeom prst="rect">
                <a:avLst/>
              </a:prstGeom>
              <a:blipFill rotWithShape="1">
                <a:blip r:embed="rId2"/>
                <a:stretch>
                  <a:fillRect l="-555" t="-4425" b="-10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3528" y="1196752"/>
                <a:ext cx="1654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𝐴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𝑤𝐼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1654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1700808"/>
                <a:ext cx="4060984" cy="84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𝐵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||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||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0808"/>
                <a:ext cx="4060984" cy="8474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23528" y="2714694"/>
                <a:ext cx="5184576" cy="777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||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𝐼𝑧</m:t>
                                          </m:r>
                                        </m:sub>
                                      </m:sSub>
                                      <m:r>
                                        <a:rPr lang="ru-RU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𝑆𝑧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||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𝐼𝑧</m:t>
                                  </m:r>
                                </m:sub>
                              </m:sSub>
                              <m:r>
                                <a:rPr lang="ru-RU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𝑆𝑧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||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𝐼𝑧</m:t>
                                          </m:r>
                                        </m:sub>
                                      </m:sSub>
                                      <m:r>
                                        <a:rPr lang="ru-RU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𝑆𝑧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||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𝐼𝑧</m:t>
                                  </m:r>
                                </m:sub>
                              </m:sSub>
                              <m:r>
                                <a:rPr lang="ru-RU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𝑆𝑧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14694"/>
                <a:ext cx="5184576" cy="777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3492664"/>
                <a:ext cx="9144000" cy="1379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||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||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𝑤𝐼𝑧</m:t>
                                          </m:r>
                                        </m:sub>
                                      </m:sSub>
                                      <m:r>
                                        <a:rPr lang="ru-RU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𝑤𝑆𝑧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𝑤𝐼𝑧</m:t>
                                              </m:r>
                                            </m:sub>
                                          </m:sSub>
                                          <m:r>
                                            <a:rPr lang="ru-RU" b="1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𝑤𝑆𝑧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||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𝑤𝐼𝑧</m:t>
                                              </m:r>
                                            </m:sub>
                                          </m:sSub>
                                          <m:r>
                                            <a:rPr lang="ru-RU" b="1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𝑤𝑆𝑧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𝑤𝐼𝑧</m:t>
                                          </m:r>
                                        </m:sub>
                                      </m:sSub>
                                      <m:r>
                                        <a:rPr lang="ru-RU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𝑤𝑆𝑧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𝑤𝐼𝑧</m:t>
                                              </m:r>
                                            </m:sub>
                                          </m:sSub>
                                          <m:r>
                                            <a:rPr lang="ru-RU" b="1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𝑤𝑆𝑧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||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𝑤𝐼𝑧</m:t>
                                              </m:r>
                                            </m:sub>
                                          </m:sSub>
                                          <m:r>
                                            <a:rPr lang="ru-RU" b="1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𝑤𝑆𝑧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92664"/>
                <a:ext cx="9144000" cy="1379480"/>
              </a:xfrm>
              <a:prstGeom prst="rect">
                <a:avLst/>
              </a:prstGeom>
              <a:blipFill rotWithShape="1">
                <a:blip r:embed="rId6"/>
                <a:stretch>
                  <a:fillRect t="-8407" r="-333" b="-89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23528" y="5229200"/>
                <a:ext cx="3040256" cy="777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||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𝑠𝐼𝑧</m:t>
                                          </m:r>
                                        </m:sub>
                                      </m:sSub>
                                      <m:r>
                                        <a:rPr lang="ru-RU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𝑠𝑆𝑧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||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𝑠𝐼𝑧</m:t>
                                  </m:r>
                                </m:sub>
                              </m:sSub>
                              <m:r>
                                <a:rPr lang="ru-RU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𝑠𝑆𝑧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29200"/>
                <a:ext cx="3040256" cy="7779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6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63" y="3559780"/>
            <a:ext cx="4390040" cy="292669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5332622" y="4401106"/>
            <a:ext cx="0" cy="43204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0300" y="1412776"/>
                <a:ext cx="3770904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sym typeface="Symbol"/>
                  </a:rPr>
                  <a:t></a:t>
                </a:r>
                <a:r>
                  <a:rPr lang="en-GB" sz="2800" baseline="-25000" dirty="0" smtClean="0">
                    <a:sym typeface="Symbol"/>
                  </a:rPr>
                  <a:t>0 </a:t>
                </a:r>
                <a:r>
                  <a:rPr lang="en-GB" sz="2800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  <a:sym typeface="Symbol"/>
                          </a:rPr>
                          <m:t>h</m:t>
                        </m:r>
                        <m:r>
                          <a:rPr lang="en-GB" sz="2800" b="0" i="1" baseline="30000" smtClean="0">
                            <a:latin typeface="Cambria Math"/>
                            <a:sym typeface="Symbol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  <a:sym typeface="Symbol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/>
                            <a:sym typeface="Symbol"/>
                          </a:rPr>
                          <m:t>𝐷𝑚𝑛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  <a:sym typeface="Symbol"/>
                      </a:rPr>
                      <m:t>=9</m:t>
                    </m:r>
                    <m:r>
                      <a:rPr lang="en-GB" sz="2800" b="0" i="1" smtClean="0">
                        <a:latin typeface="Cambria Math"/>
                        <a:ea typeface="Cambria Math"/>
                        <a:sym typeface="Symbol"/>
                      </a:rPr>
                      <m:t>∙10</m:t>
                    </m:r>
                  </m:oMath>
                </a14:m>
                <a:r>
                  <a:rPr lang="en-GB" sz="2800" baseline="30000" dirty="0" smtClean="0"/>
                  <a:t>-3     </a:t>
                </a:r>
                <a:r>
                  <a:rPr lang="en-GB" sz="2800" dirty="0" smtClean="0"/>
                  <a:t>rad</a:t>
                </a:r>
                <a:endParaRPr lang="ru-RU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300" y="1412776"/>
                <a:ext cx="3770904" cy="712887"/>
              </a:xfrm>
              <a:prstGeom prst="rect">
                <a:avLst/>
              </a:prstGeom>
              <a:blipFill rotWithShape="1">
                <a:blip r:embed="rId3"/>
                <a:stretch>
                  <a:fillRect l="-3398" r="-226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116599" y="3982354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ym typeface="Symbol"/>
              </a:rPr>
              <a:t></a:t>
            </a:r>
            <a:r>
              <a:rPr lang="en-GB" sz="2000" baseline="-25000" dirty="0">
                <a:sym typeface="Symbol"/>
              </a:rPr>
              <a:t>0</a:t>
            </a:r>
            <a:endParaRPr lang="ru-RU" sz="2000" dirty="0"/>
          </a:p>
        </p:txBody>
      </p:sp>
      <p:pic>
        <p:nvPicPr>
          <p:cNvPr id="9" name="Picture 20" descr="Kinematic_diagr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" y="548679"/>
            <a:ext cx="4104554" cy="26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1783" y="4144253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resonance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889" y="4853849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o resonance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680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Исследования динамики слоистых структур методами </a:t>
            </a:r>
            <a:r>
              <a:rPr lang="en-GB" dirty="0" smtClean="0"/>
              <a:t>TOF </a:t>
            </a:r>
            <a:r>
              <a:rPr lang="ru-RU" dirty="0" smtClean="0"/>
              <a:t>рефлектометрии</a:t>
            </a:r>
          </a:p>
          <a:p>
            <a:r>
              <a:rPr lang="ru-RU" dirty="0" smtClean="0"/>
              <a:t>       затруднительно</a:t>
            </a:r>
          </a:p>
          <a:p>
            <a:endParaRPr lang="ru-RU" dirty="0" smtClean="0"/>
          </a:p>
          <a:p>
            <a:r>
              <a:rPr lang="ru-RU" dirty="0" smtClean="0"/>
              <a:t>2. Возможно привлечение спин-эхо техники более адекватно для исследований в этой</a:t>
            </a:r>
          </a:p>
          <a:p>
            <a:r>
              <a:rPr lang="ru-RU" dirty="0"/>
              <a:t> </a:t>
            </a:r>
            <a:r>
              <a:rPr lang="ru-RU" dirty="0" smtClean="0"/>
              <a:t>     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" y="0"/>
            <a:ext cx="9144000" cy="1599164"/>
          </a:xfrm>
        </p:spPr>
        <p:txBody>
          <a:bodyPr>
            <a:normAutofit/>
          </a:bodyPr>
          <a:lstStyle/>
          <a:p>
            <a:r>
              <a:rPr lang="ru-RU" dirty="0" smtClean="0"/>
              <a:t>Виды поверхностных возбуждений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744924"/>
            <a:ext cx="5491747" cy="27723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Фононы, магноны на поверхности и в тонких пленках</a:t>
            </a:r>
          </a:p>
          <a:p>
            <a:r>
              <a:rPr lang="ru-RU" sz="2400" dirty="0" smtClean="0"/>
              <a:t>Явления перемагничивания в осциллирующих магнитных полях</a:t>
            </a:r>
          </a:p>
          <a:p>
            <a:r>
              <a:rPr lang="ru-RU" sz="2400" dirty="0" smtClean="0"/>
              <a:t>Движение доменных стенок</a:t>
            </a:r>
          </a:p>
          <a:p>
            <a:r>
              <a:rPr lang="ru-RU" sz="2400" dirty="0" smtClean="0"/>
              <a:t>Динамика полимеров (</a:t>
            </a:r>
            <a:r>
              <a:rPr lang="ru-RU" sz="2400" dirty="0" err="1" smtClean="0"/>
              <a:t>рептация</a:t>
            </a:r>
            <a:r>
              <a:rPr lang="ru-RU" sz="2400" dirty="0" smtClean="0"/>
              <a:t>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221221" cy="2516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5295" y="1624444"/>
            <a:ext cx="5724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Актуальные вопросы динамики</a:t>
            </a:r>
          </a:p>
          <a:p>
            <a:r>
              <a:rPr lang="ru-RU" sz="3200" dirty="0" smtClean="0"/>
              <a:t>поверхности: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1809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Поверхностные </a:t>
            </a:r>
            <a:r>
              <a:rPr lang="ru-RU" sz="2400" dirty="0" smtClean="0"/>
              <a:t>электронные возбуждения </a:t>
            </a:r>
            <a:r>
              <a:rPr lang="ru-RU" sz="2400" dirty="0"/>
              <a:t>(</a:t>
            </a:r>
            <a:r>
              <a:rPr lang="ru-RU" sz="2400" dirty="0" smtClean="0"/>
              <a:t>плазмоны,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экситоны </a:t>
            </a:r>
            <a:r>
              <a:rPr lang="ru-RU" sz="2400" dirty="0"/>
              <a:t>и </a:t>
            </a:r>
            <a:r>
              <a:rPr lang="ru-RU" sz="2400" dirty="0" err="1"/>
              <a:t>т.д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22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phonon_set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06849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Поиск поверхностных фононов методом нейтронной рефлектометрии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10181"/>
              </p:ext>
            </p:extLst>
          </p:nvPr>
        </p:nvGraphicFramePr>
        <p:xfrm>
          <a:off x="4126241" y="2005822"/>
          <a:ext cx="3424456" cy="56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Формула" r:id="rId4" imgW="1676400" imgH="279400" progId="Equation.3">
                  <p:embed/>
                </p:oleObj>
              </mc:Choice>
              <mc:Fallback>
                <p:oleObj name="Формула" r:id="rId4" imgW="16764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241" y="2005822"/>
                        <a:ext cx="3424456" cy="564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7679" y="1527175"/>
            <a:ext cx="456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 </a:t>
            </a:r>
            <a:r>
              <a:rPr lang="en-GB" sz="2400" dirty="0" smtClean="0"/>
              <a:t>k</a:t>
            </a:r>
            <a:r>
              <a:rPr lang="en-GB" sz="2400" baseline="-25000" dirty="0" smtClean="0"/>
              <a:t>0</a:t>
            </a:r>
            <a:r>
              <a:rPr lang="en-GB" sz="2400" baseline="-25000" dirty="0" smtClean="0">
                <a:sym typeface="Symbol"/>
              </a:rPr>
              <a:t> </a:t>
            </a:r>
            <a:r>
              <a:rPr lang="en-GB" sz="2400" dirty="0" smtClean="0">
                <a:sym typeface="Symbol"/>
              </a:rPr>
              <a:t>&lt; </a:t>
            </a:r>
            <a:r>
              <a:rPr lang="en-GB" sz="2400" dirty="0" err="1" smtClean="0">
                <a:sym typeface="Symbol"/>
              </a:rPr>
              <a:t>k</a:t>
            </a:r>
            <a:r>
              <a:rPr lang="en-GB" sz="2400" baseline="-25000" dirty="0" err="1" smtClean="0">
                <a:sym typeface="Symbol"/>
              </a:rPr>
              <a:t>c</a:t>
            </a:r>
            <a:r>
              <a:rPr lang="en-GB" sz="2400" dirty="0" smtClean="0">
                <a:sym typeface="Symbol"/>
              </a:rPr>
              <a:t> </a:t>
            </a:r>
            <a:r>
              <a:rPr lang="ru-RU" sz="2400" dirty="0" err="1" smtClean="0">
                <a:sym typeface="Symbol"/>
              </a:rPr>
              <a:t>в.ф</a:t>
            </a:r>
            <a:r>
              <a:rPr lang="ru-RU" sz="2400" dirty="0" smtClean="0">
                <a:sym typeface="Symbol"/>
              </a:rPr>
              <a:t>. нейтрона в среде</a:t>
            </a:r>
            <a:endParaRPr lang="ru-RU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19" y="2683877"/>
            <a:ext cx="491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где </a:t>
            </a:r>
            <a:r>
              <a:rPr lang="en-GB" sz="2400" dirty="0" smtClean="0"/>
              <a:t>A(z) – </a:t>
            </a:r>
            <a:r>
              <a:rPr lang="ru-RU" sz="2400" dirty="0" smtClean="0"/>
              <a:t>действительная величина,</a:t>
            </a:r>
          </a:p>
          <a:p>
            <a:r>
              <a:rPr lang="ru-RU" sz="2400" dirty="0" smtClean="0"/>
              <a:t>экспоненциально затухающая в</a:t>
            </a:r>
          </a:p>
          <a:p>
            <a:r>
              <a:rPr lang="ru-RU" sz="2400" dirty="0" smtClean="0"/>
              <a:t>глубину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4653136"/>
            <a:ext cx="4943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Обмен энергиями между фононами</a:t>
            </a:r>
          </a:p>
          <a:p>
            <a:r>
              <a:rPr lang="ru-RU" sz="2400" dirty="0" smtClean="0"/>
              <a:t>поверхности и нейтроном может</a:t>
            </a:r>
          </a:p>
          <a:p>
            <a:r>
              <a:rPr lang="ru-RU" sz="2400" dirty="0" smtClean="0"/>
              <a:t>происходить за счет параллельной</a:t>
            </a:r>
          </a:p>
          <a:p>
            <a:r>
              <a:rPr lang="ru-RU" sz="2400" dirty="0" smtClean="0"/>
              <a:t>компоненты импульса нейтрона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4149080"/>
            <a:ext cx="71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ym typeface="Symbol"/>
              </a:rPr>
              <a:t></a:t>
            </a:r>
            <a:endParaRPr lang="ru-RU" sz="36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931699"/>
              </p:ext>
            </p:extLst>
          </p:nvPr>
        </p:nvGraphicFramePr>
        <p:xfrm>
          <a:off x="323528" y="3465106"/>
          <a:ext cx="1367948" cy="68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Формула" r:id="rId6" imgW="838080" imgH="419040" progId="Equation.3">
                  <p:embed/>
                </p:oleObj>
              </mc:Choice>
              <mc:Fallback>
                <p:oleObj name="Формула" r:id="rId6" imgW="838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3465106"/>
                        <a:ext cx="1367948" cy="68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6344"/>
              </p:ext>
            </p:extLst>
          </p:nvPr>
        </p:nvGraphicFramePr>
        <p:xfrm>
          <a:off x="323528" y="5013176"/>
          <a:ext cx="1983605" cy="591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Формула" r:id="rId8" imgW="1320480" imgH="393480" progId="Equation.3">
                  <p:embed/>
                </p:oleObj>
              </mc:Choice>
              <mc:Fallback>
                <p:oleObj name="Формула" r:id="rId8" imgW="1320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5013176"/>
                        <a:ext cx="1983605" cy="591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66503"/>
              </p:ext>
            </p:extLst>
          </p:nvPr>
        </p:nvGraphicFramePr>
        <p:xfrm>
          <a:off x="467544" y="4203319"/>
          <a:ext cx="936104" cy="59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Формула" r:id="rId10" imgW="495000" imgH="304560" progId="Equation.3">
                  <p:embed/>
                </p:oleObj>
              </mc:Choice>
              <mc:Fallback>
                <p:oleObj name="Формула" r:id="rId10" imgW="49500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4203319"/>
                        <a:ext cx="936104" cy="59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15074"/>
              </p:ext>
            </p:extLst>
          </p:nvPr>
        </p:nvGraphicFramePr>
        <p:xfrm>
          <a:off x="467544" y="5661248"/>
          <a:ext cx="145816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Формула" r:id="rId12" imgW="685800" imgH="203040" progId="Equation.3">
                  <p:embed/>
                </p:oleObj>
              </mc:Choice>
              <mc:Fallback>
                <p:oleObj name="Формула" r:id="rId12" imgW="685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544" y="5661248"/>
                        <a:ext cx="1458162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7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Кинематика рассеяния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780928"/>
            <a:ext cx="3716641" cy="25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04" y="2924944"/>
            <a:ext cx="3813788" cy="24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2070438"/>
            <a:ext cx="288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Поглощение фонона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070438"/>
            <a:ext cx="258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Рождение фонона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73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61"/>
            <a:ext cx="8229600" cy="14401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Поиск поверхностных фононов методом рефлектометрии нейтронов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pic>
        <p:nvPicPr>
          <p:cNvPr id="5" name="Picture 4" descr="phonon_0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3644900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63713" y="1458913"/>
            <a:ext cx="113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sym typeface="Symbol" pitchFamily="18" charset="2"/>
              </a:rPr>
              <a:t> </a:t>
            </a:r>
            <a:r>
              <a:rPr lang="ru-RU" altLang="ru-RU" dirty="0">
                <a:sym typeface="Symbol" pitchFamily="18" charset="2"/>
              </a:rPr>
              <a:t>= 0.25</a:t>
            </a:r>
            <a:r>
              <a:rPr lang="ru-RU" altLang="ru-RU" sz="2000" dirty="0">
                <a:sym typeface="Symbol" pitchFamily="18" charset="2"/>
              </a:rPr>
              <a:t>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25427"/>
            <a:ext cx="13640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4475"/>
            <a:ext cx="3620962" cy="3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56176" y="1520115"/>
            <a:ext cx="949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sym typeface="Symbol" pitchFamily="18" charset="2"/>
              </a:rPr>
              <a:t> </a:t>
            </a:r>
            <a:r>
              <a:rPr lang="ru-RU" altLang="ru-RU" dirty="0">
                <a:sym typeface="Symbol" pitchFamily="18" charset="2"/>
              </a:rPr>
              <a:t>= </a:t>
            </a:r>
            <a:r>
              <a:rPr lang="ru-RU" altLang="ru-RU" dirty="0" smtClean="0">
                <a:sym typeface="Symbol" pitchFamily="18" charset="2"/>
              </a:rPr>
              <a:t>1.9</a:t>
            </a:r>
            <a:r>
              <a:rPr lang="ru-RU" altLang="ru-RU" sz="2000" dirty="0" smtClean="0">
                <a:sym typeface="Symbol" pitchFamily="18" charset="2"/>
              </a:rPr>
              <a:t></a:t>
            </a:r>
            <a:endParaRPr lang="ru-RU" altLang="ru-RU" sz="2000" dirty="0">
              <a:sym typeface="Symbol" pitchFamily="18" charset="2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59"/>
            <a:ext cx="1440160" cy="90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6096" y="6093296"/>
            <a:ext cx="3729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Вероятность неупругого рассеяния</a:t>
            </a:r>
          </a:p>
          <a:p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en-GB" dirty="0" smtClean="0"/>
              <a:t>&lt; 1.1</a:t>
            </a:r>
            <a:r>
              <a:rPr lang="en-GB" dirty="0" smtClean="0">
                <a:sym typeface="Symbol"/>
              </a:rPr>
              <a:t>10</a:t>
            </a:r>
            <a:r>
              <a:rPr lang="en-GB" baseline="30000" dirty="0" smtClean="0">
                <a:sym typeface="Symbol"/>
              </a:rPr>
              <a:t>-4</a:t>
            </a:r>
            <a:r>
              <a:rPr lang="en-GB" dirty="0" smtClean="0">
                <a:sym typeface="Symbol"/>
              </a:rPr>
              <a:t> </a:t>
            </a:r>
            <a:r>
              <a:rPr lang="ru-RU" dirty="0" smtClean="0">
                <a:sym typeface="Symbol"/>
              </a:rPr>
              <a:t>на 1 соударение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1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7" y="1505725"/>
            <a:ext cx="3322475" cy="21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65" y="845261"/>
            <a:ext cx="5747742" cy="36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Исследования динамики магнетиков методом МУРН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61061"/>
            <a:ext cx="8700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GB" dirty="0" smtClean="0"/>
              <a:t>A Polarized Neutron Study of Amorphous </a:t>
            </a:r>
            <a:r>
              <a:rPr lang="ru-RU" i="1" dirty="0" smtClean="0"/>
              <a:t> </a:t>
            </a:r>
            <a:r>
              <a:rPr lang="en-US" dirty="0" smtClean="0"/>
              <a:t>Fe</a:t>
            </a:r>
            <a:r>
              <a:rPr lang="en-US" baseline="-25000" dirty="0" smtClean="0"/>
              <a:t>40</a:t>
            </a:r>
            <a:r>
              <a:rPr lang="en-US" dirty="0" smtClean="0"/>
              <a:t>Ni</a:t>
            </a:r>
            <a:r>
              <a:rPr lang="en-US" baseline="-25000" dirty="0" smtClean="0"/>
              <a:t>40</a:t>
            </a:r>
            <a:r>
              <a:rPr lang="en-US" dirty="0" smtClean="0"/>
              <a:t>B</a:t>
            </a:r>
            <a:r>
              <a:rPr lang="en-US" baseline="-25000" dirty="0" smtClean="0"/>
              <a:t>20</a:t>
            </a:r>
            <a:r>
              <a:rPr lang="en-US" dirty="0"/>
              <a:t> </a:t>
            </a:r>
            <a:r>
              <a:rPr lang="en-US" dirty="0" smtClean="0"/>
              <a:t>M.de </a:t>
            </a:r>
            <a:r>
              <a:rPr lang="en-US" dirty="0"/>
              <a:t>Jong (Thesis), </a:t>
            </a:r>
            <a:r>
              <a:rPr lang="en-US" dirty="0" smtClean="0"/>
              <a:t>Delft University of </a:t>
            </a:r>
            <a:r>
              <a:rPr lang="en-US" dirty="0" err="1" smtClean="0"/>
              <a:t>Technolgy</a:t>
            </a:r>
            <a:r>
              <a:rPr lang="en-US" dirty="0" smtClean="0"/>
              <a:t>, 1996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127" y="5641866"/>
            <a:ext cx="8306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en-US" dirty="0"/>
              <a:t>On the studies of spin-wave dynamics in </a:t>
            </a:r>
            <a:r>
              <a:rPr lang="en-US" dirty="0" err="1"/>
              <a:t>ferromagnets</a:t>
            </a:r>
            <a:r>
              <a:rPr lang="en-US" dirty="0"/>
              <a:t> by polarized neutron </a:t>
            </a:r>
            <a:r>
              <a:rPr lang="en-US" dirty="0" smtClean="0"/>
              <a:t>scattering,</a:t>
            </a:r>
          </a:p>
          <a:p>
            <a:r>
              <a:rPr lang="en-US" dirty="0" err="1" smtClean="0"/>
              <a:t>B.Toperverg</a:t>
            </a:r>
            <a:r>
              <a:rPr lang="en-US" dirty="0" smtClean="0"/>
              <a:t> </a:t>
            </a:r>
            <a:r>
              <a:rPr lang="en-US" dirty="0"/>
              <a:t>et.al.,</a:t>
            </a:r>
            <a:r>
              <a:rPr lang="en-US" dirty="0" err="1"/>
              <a:t>Physica</a:t>
            </a:r>
            <a:r>
              <a:rPr lang="en-US" dirty="0"/>
              <a:t> B 183 (1993) 326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5014887" cy="95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9" y="4308413"/>
            <a:ext cx="6938679" cy="92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131840" y="4077072"/>
            <a:ext cx="2206575" cy="696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en-GB" dirty="0" smtClean="0"/>
              <a:t>GISANS</a:t>
            </a:r>
            <a:r>
              <a:rPr lang="en-US" dirty="0" smtClean="0"/>
              <a:t> </a:t>
            </a:r>
            <a:r>
              <a:rPr lang="ru-RU" dirty="0" smtClean="0"/>
              <a:t>для поиска поверхностных магнонов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pic>
        <p:nvPicPr>
          <p:cNvPr id="5" name="Picture 13" descr="magnon_set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6725"/>
            <a:ext cx="4608513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Kinematic_diagr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36725"/>
            <a:ext cx="3467100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92443"/>
              </p:ext>
            </p:extLst>
          </p:nvPr>
        </p:nvGraphicFramePr>
        <p:xfrm>
          <a:off x="5436095" y="4365104"/>
          <a:ext cx="310622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Формула" r:id="rId5" imgW="1905000" imgH="482600" progId="Equation.3">
                  <p:embed/>
                </p:oleObj>
              </mc:Choice>
              <mc:Fallback>
                <p:oleObj name="Формула" r:id="rId5" imgW="19050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5" y="4365104"/>
                        <a:ext cx="3106227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429309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Образец: </a:t>
            </a:r>
            <a:r>
              <a:rPr lang="en-US" dirty="0" err="1" smtClean="0"/>
              <a:t>FeCo</a:t>
            </a:r>
            <a:r>
              <a:rPr lang="en-US" dirty="0" smtClean="0"/>
              <a:t>/</a:t>
            </a:r>
            <a:r>
              <a:rPr lang="en-US" dirty="0" err="1" smtClean="0"/>
              <a:t>TiZr</a:t>
            </a:r>
            <a:r>
              <a:rPr lang="en-US" dirty="0" smtClean="0"/>
              <a:t> </a:t>
            </a:r>
            <a:r>
              <a:rPr lang="ru-RU" dirty="0" err="1" smtClean="0"/>
              <a:t>суперзеркало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5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472608" cy="46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ФПН - 2013, Гатчина</a:t>
            </a: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5554"/>
            <a:ext cx="7992888" cy="439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1456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Подходы к развитию метода неупругой рефлектометрии на импульсном реакторе ИБР-2</vt:lpstr>
      <vt:lpstr>Виды поверхностных возбуждений</vt:lpstr>
      <vt:lpstr>Поиск поверхностных фононов методом нейтронной рефлектометрии</vt:lpstr>
      <vt:lpstr>Кинематика рассеяния</vt:lpstr>
      <vt:lpstr>Поиск поверхностных фононов методом рефлектометрии нейтронов</vt:lpstr>
      <vt:lpstr>Исследования динамики магнетиков методом МУРН</vt:lpstr>
      <vt:lpstr>Метод GISANS для поиска поверхностных магнонов</vt:lpstr>
      <vt:lpstr>Презентация PowerPoint</vt:lpstr>
      <vt:lpstr>Презентация PowerPoint</vt:lpstr>
      <vt:lpstr>Резонансные структуры как усилители взаимодействия</vt:lpstr>
      <vt:lpstr>Оценка сечения неупругого рассеяния нейтронов на спиновых волнах ферромагнитного слоя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Боднарчук</dc:creator>
  <cp:lastModifiedBy>Виктор Боднарчук</cp:lastModifiedBy>
  <cp:revision>54</cp:revision>
  <dcterms:created xsi:type="dcterms:W3CDTF">2013-11-22T05:59:08Z</dcterms:created>
  <dcterms:modified xsi:type="dcterms:W3CDTF">2013-12-24T03:51:36Z</dcterms:modified>
</cp:coreProperties>
</file>