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6" r:id="rId4"/>
    <p:sldId id="277" r:id="rId5"/>
    <p:sldId id="278" r:id="rId6"/>
    <p:sldId id="279" r:id="rId7"/>
    <p:sldId id="257" r:id="rId8"/>
    <p:sldId id="268" r:id="rId9"/>
    <p:sldId id="274" r:id="rId10"/>
    <p:sldId id="261" r:id="rId11"/>
    <p:sldId id="262" r:id="rId12"/>
    <p:sldId id="259" r:id="rId13"/>
    <p:sldId id="258" r:id="rId14"/>
    <p:sldId id="266" r:id="rId15"/>
    <p:sldId id="267" r:id="rId16"/>
    <p:sldId id="272" r:id="rId17"/>
    <p:sldId id="275" r:id="rId18"/>
    <p:sldId id="269" r:id="rId19"/>
    <p:sldId id="270" r:id="rId20"/>
    <p:sldId id="271" r:id="rId21"/>
    <p:sldId id="263" r:id="rId22"/>
    <p:sldId id="264" r:id="rId23"/>
    <p:sldId id="265" r:id="rId24"/>
    <p:sldId id="26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60"/>
  </p:normalViewPr>
  <p:slideViewPr>
    <p:cSldViewPr>
      <p:cViewPr varScale="1">
        <p:scale>
          <a:sx n="69" d="100"/>
          <a:sy n="69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62-63B2-4F26-A67D-F063F74FE69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3404E0-3190-4B9F-B3B2-05D3D8AF8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62-63B2-4F26-A67D-F063F74FE69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04E0-3190-4B9F-B3B2-05D3D8AF8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62-63B2-4F26-A67D-F063F74FE69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04E0-3190-4B9F-B3B2-05D3D8AF8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62-63B2-4F26-A67D-F063F74FE69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04E0-3190-4B9F-B3B2-05D3D8AF8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62-63B2-4F26-A67D-F063F74FE69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3404E0-3190-4B9F-B3B2-05D3D8AF8F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62-63B2-4F26-A67D-F063F74FE69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04E0-3190-4B9F-B3B2-05D3D8AF8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62-63B2-4F26-A67D-F063F74FE69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04E0-3190-4B9F-B3B2-05D3D8AF8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62-63B2-4F26-A67D-F063F74FE69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04E0-3190-4B9F-B3B2-05D3D8AF8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62-63B2-4F26-A67D-F063F74FE69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04E0-3190-4B9F-B3B2-05D3D8AF8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62-63B2-4F26-A67D-F063F74FE69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04E0-3190-4B9F-B3B2-05D3D8AF8F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77762-63B2-4F26-A67D-F063F74FE69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3404E0-3190-4B9F-B3B2-05D3D8AF8F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FB77762-63B2-4F26-A67D-F063F74FE696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E3404E0-3190-4B9F-B3B2-05D3D8AF8F3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Спиновые флипперы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Арефьев М.И., </a:t>
            </a:r>
            <a:r>
              <a:rPr lang="ru-RU" dirty="0" err="1" smtClean="0"/>
              <a:t>Аксельрод</a:t>
            </a:r>
            <a:r>
              <a:rPr lang="ru-RU" dirty="0" smtClean="0"/>
              <a:t> Л.А.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Прецессия </a:t>
            </a:r>
            <a:r>
              <a:rPr lang="ru-RU" dirty="0" err="1" smtClean="0"/>
              <a:t>Лармора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60483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8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Параметр </a:t>
            </a:r>
            <a:r>
              <a:rPr lang="ru-RU" dirty="0" err="1" smtClean="0"/>
              <a:t>адиабатичности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6990"/>
            <a:ext cx="20097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7355"/>
            <a:ext cx="3419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401275"/>
            <a:ext cx="46767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0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Адиабатически</a:t>
            </a:r>
            <a:r>
              <a:rPr lang="ru-RU" dirty="0"/>
              <a:t>й</a:t>
            </a:r>
            <a:r>
              <a:rPr lang="ru-RU" dirty="0" smtClean="0"/>
              <a:t> поворот поля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6" y="2996952"/>
            <a:ext cx="83153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5616" y="1764105"/>
                <a:ext cx="56166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𝐸</m:t>
                    </m:r>
                    <m:r>
                      <a:rPr lang="en-US" sz="3200" b="0" i="1" smtClean="0">
                        <a:latin typeface="Cambria Math"/>
                      </a:rPr>
                      <m:t>→∞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ru-RU" sz="3200" dirty="0" smtClean="0"/>
                  <a:t>(в реальности </a:t>
                </a:r>
                <a:r>
                  <a:rPr lang="en-US" sz="3200" dirty="0" smtClean="0"/>
                  <a:t>E&gt;10)</a:t>
                </a:r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764105"/>
                <a:ext cx="5616624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Равнобедренный треугольник 5"/>
          <p:cNvSpPr/>
          <p:nvPr/>
        </p:nvSpPr>
        <p:spPr>
          <a:xfrm>
            <a:off x="7422473" y="5733256"/>
            <a:ext cx="1542015" cy="67322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31024" cy="13716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Неадиабатически</a:t>
            </a:r>
            <a:r>
              <a:rPr lang="ru-RU" dirty="0" err="1"/>
              <a:t>й</a:t>
            </a:r>
            <a:r>
              <a:rPr lang="ru-RU" dirty="0" smtClean="0"/>
              <a:t> поворот поля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8748464" cy="335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5616" y="1692097"/>
                <a:ext cx="75608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𝐸</m:t>
                    </m:r>
                    <m:r>
                      <a:rPr lang="en-US" sz="3200" b="0" i="1" smtClean="0">
                        <a:latin typeface="Cambria Math"/>
                      </a:rPr>
                      <m:t>→0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ru-RU" sz="3200" dirty="0" smtClean="0"/>
                  <a:t>(в реальности </a:t>
                </a:r>
                <a:r>
                  <a:rPr lang="en-US" sz="3200" dirty="0" smtClean="0"/>
                  <a:t>E&lt;10)</a:t>
                </a:r>
                <a:endParaRPr lang="ru-RU" sz="32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692097"/>
                <a:ext cx="756084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1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Флиппер </a:t>
            </a:r>
            <a:r>
              <a:rPr lang="ru-RU" dirty="0" err="1" smtClean="0"/>
              <a:t>Драбкина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61184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558924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Г.М. </a:t>
            </a:r>
            <a:r>
              <a:rPr lang="ru-RU" dirty="0" err="1" smtClean="0"/>
              <a:t>Драбкин</a:t>
            </a:r>
            <a:r>
              <a:rPr lang="en-US" dirty="0" smtClean="0"/>
              <a:t>, </a:t>
            </a:r>
            <a:r>
              <a:rPr lang="ru-RU" dirty="0" smtClean="0"/>
              <a:t>А.И. Окороков,  ЖЭТФ 29, 1969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5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Фольга с током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1" y="1556792"/>
            <a:ext cx="7792000" cy="439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79" y="6093296"/>
            <a:ext cx="296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Dabbs</a:t>
            </a:r>
            <a:r>
              <a:rPr lang="en-US" dirty="0" smtClean="0"/>
              <a:t>, Physical Review 116, 1959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9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Фольга с током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79" y="6093296"/>
            <a:ext cx="296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Dabbs</a:t>
            </a:r>
            <a:r>
              <a:rPr lang="en-US" dirty="0" smtClean="0"/>
              <a:t>, Physical Review 116, 1959</a:t>
            </a:r>
            <a:endParaRPr lang="ru-RU" dirty="0"/>
          </a:p>
        </p:txBody>
      </p:sp>
      <p:pic>
        <p:nvPicPr>
          <p:cNvPr id="2050" name="Picture 2" descr="C:\Users\pluto\Documents\Фото\Фото0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9" y="1572328"/>
            <a:ext cx="5931947" cy="44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269" y="6093296"/>
            <a:ext cx="441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ПИЯФ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/>
          <a:lstStyle/>
          <a:p>
            <a:r>
              <a:rPr lang="ru-RU" dirty="0" smtClean="0"/>
              <a:t>Прецессия </a:t>
            </a:r>
            <a:r>
              <a:rPr lang="ru-RU" dirty="0" err="1" smtClean="0"/>
              <a:t>лармора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24159"/>
            <a:ext cx="3812993" cy="708329"/>
          </a:xfrm>
        </p:spPr>
        <p:txBody>
          <a:bodyPr>
            <a:normAutofit/>
          </a:bodyPr>
          <a:lstStyle/>
          <a:p>
            <a:r>
              <a:rPr lang="ru-RU" dirty="0" smtClean="0"/>
              <a:t>Рассмотрим уравнение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84718" y="2420888"/>
                <a:ext cx="4403706" cy="879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𝑷</m:t>
                              </m:r>
                            </m:e>
                          </m:acc>
                          <m:r>
                            <a:rPr lang="en-US" sz="2400" b="1">
                              <a:latin typeface="Cambria Math" pitchFamily="18" charset="0"/>
                              <a:ea typeface="Cambria Math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𝒕</m:t>
                          </m:r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𝑳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𝑷</m:t>
                          </m:r>
                        </m:e>
                      </m:acc>
                      <m:r>
                        <a:rPr lang="en-US" sz="2400" b="1" i="0" smtClean="0">
                          <a:latin typeface="Cambria Math" pitchFamily="18" charset="0"/>
                          <a:ea typeface="Cambria Math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𝒕</m:t>
                      </m:r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)×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𝒕</m:t>
                      </m:r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718" y="2420888"/>
                <a:ext cx="4403706" cy="8793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2"/>
          <p:cNvSpPr txBox="1">
            <a:spLocks/>
          </p:cNvSpPr>
          <p:nvPr/>
        </p:nvSpPr>
        <p:spPr>
          <a:xfrm>
            <a:off x="601216" y="3610787"/>
            <a:ext cx="6419056" cy="452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 наиболее общем виде, т.е. при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76725" y="4128132"/>
                <a:ext cx="2761456" cy="12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𝑩</m:t>
                          </m:r>
                        </m:e>
                      </m:acc>
                      <m:r>
                        <a:rPr lang="ru-RU" sz="2400" b="1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2400" b="1" i="1">
                          <a:latin typeface="Cambria Math" pitchFamily="18" charset="0"/>
                          <a:ea typeface="Cambria Math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400" b="1" i="1" smtClean="0">
                          <a:latin typeface="Cambria Math"/>
                          <a:ea typeface="Cambria Math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  <a:ea typeface="Cambria Math" pitchFamily="18" charset="0"/>
                        </a:rPr>
                        <m:t>𝒕</m:t>
                      </m:r>
                      <m:r>
                        <a:rPr lang="en-US" sz="2400" b="1" i="1">
                          <a:latin typeface="Cambria Math" pitchFamily="18" charset="0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ru-RU" sz="2400" b="1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725" y="4128132"/>
                <a:ext cx="2761456" cy="12450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3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Радиочастотный флиппер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5976664" cy="492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/>
          <a:stretch/>
        </p:blipFill>
        <p:spPr bwMode="auto">
          <a:xfrm>
            <a:off x="6084168" y="1196752"/>
            <a:ext cx="2893049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84168" y="4293096"/>
                <a:ext cx="2878800" cy="517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𝐵𝑟𝑓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∗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293096"/>
                <a:ext cx="2878800" cy="5171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08104" y="4941168"/>
                <a:ext cx="3566617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𝐵𝐺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𝐵</m:t>
                      </m:r>
                      <m:r>
                        <a:rPr lang="en-US" sz="2400" b="0" i="1" smtClean="0">
                          <a:latin typeface="Cambria Math"/>
                        </a:rPr>
                        <m:t>∗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941168"/>
                <a:ext cx="3566617" cy="5088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00192" y="5576167"/>
                <a:ext cx="2659254" cy="517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𝐵𝑒𝑓𝑓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𝐵𝑟𝑓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𝐵𝐺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576167"/>
                <a:ext cx="2659254" cy="5171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74832" y="481017"/>
                <a:ext cx="1742528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832" y="481017"/>
                <a:ext cx="1742528" cy="5064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2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Радиочастотный флиппер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4320480" cy="361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luto\Documents\Фото\Фото0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23628"/>
            <a:ext cx="4444752" cy="33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522920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Радиочастотный флиппер на 14 пучке ВВР-М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187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/>
          <a:lstStyle/>
          <a:p>
            <a:r>
              <a:rPr lang="ru-RU" dirty="0" smtClean="0"/>
              <a:t>Что такое флиппер?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Флиппер - устройство для переворота спина относительно избранного магнитного поля.</a:t>
            </a:r>
          </a:p>
          <a:p>
            <a:r>
              <a:rPr lang="ru-RU" dirty="0" smtClean="0"/>
              <a:t>Можно реализовать два типа флипперов: в которых можно менять поляризацию относительно поля, и в которых можно менять поле при постоянной поляризации.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4221088"/>
                <a:ext cx="4403706" cy="879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𝑷</m:t>
                              </m:r>
                            </m:e>
                          </m:acc>
                          <m:r>
                            <a:rPr lang="en-US" sz="2400" b="1">
                              <a:latin typeface="Cambria Math" pitchFamily="18" charset="0"/>
                              <a:ea typeface="Cambria Math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𝒕</m:t>
                          </m:r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𝑳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𝑷</m:t>
                          </m:r>
                        </m:e>
                      </m:acc>
                      <m:r>
                        <a:rPr lang="en-US" sz="2400" b="1" i="0" smtClean="0">
                          <a:latin typeface="Cambria Math" pitchFamily="18" charset="0"/>
                          <a:ea typeface="Cambria Math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𝒕</m:t>
                      </m:r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)×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𝒕</m:t>
                      </m:r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221088"/>
                <a:ext cx="4403706" cy="8793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6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3001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3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9"/>
            <a:ext cx="9144000" cy="684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4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73"/>
            <a:ext cx="9125801" cy="683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5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" y="18937"/>
            <a:ext cx="9136748" cy="684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5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luto\Documents\compas8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luto\Documents\magnetic-north-pole-moving_11471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8780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" y="2862262"/>
            <a:ext cx="8949790" cy="150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/>
          <a:lstStyle/>
          <a:p>
            <a:r>
              <a:rPr lang="ru-RU" dirty="0" smtClean="0"/>
              <a:t>Для чего он нужен?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0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2883222"/>
            <a:ext cx="8949796" cy="150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/>
          <a:lstStyle/>
          <a:p>
            <a:r>
              <a:rPr lang="ru-RU" dirty="0" smtClean="0"/>
              <a:t>Для чего он нужен?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4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8" y="2862262"/>
            <a:ext cx="8857313" cy="150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/>
          <a:lstStyle/>
          <a:p>
            <a:r>
              <a:rPr lang="ru-RU" dirty="0" smtClean="0"/>
              <a:t>Для чего он нужен?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9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79688"/>
            <a:ext cx="8537712" cy="214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/>
          <a:lstStyle/>
          <a:p>
            <a:r>
              <a:rPr lang="ru-RU" dirty="0" smtClean="0"/>
              <a:t>Для чего он нужен?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9" r="41175"/>
          <a:stretch/>
        </p:blipFill>
        <p:spPr bwMode="auto">
          <a:xfrm>
            <a:off x="4139952" y="2545052"/>
            <a:ext cx="997527" cy="150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9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851104" cy="1371600"/>
          </a:xfrm>
        </p:spPr>
        <p:txBody>
          <a:bodyPr/>
          <a:lstStyle/>
          <a:p>
            <a:r>
              <a:rPr lang="ru-RU" dirty="0" smtClean="0"/>
              <a:t>Прецессия </a:t>
            </a:r>
            <a:r>
              <a:rPr lang="ru-RU" dirty="0" err="1" smtClean="0"/>
              <a:t>Лармора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34327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71841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13176"/>
            <a:ext cx="1512168" cy="70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14800" y="1484784"/>
                <a:ext cx="4403706" cy="879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𝑷</m:t>
                              </m:r>
                            </m:e>
                          </m:acc>
                          <m:r>
                            <a:rPr lang="en-US" sz="2400" b="1">
                              <a:latin typeface="Cambria Math" pitchFamily="18" charset="0"/>
                              <a:ea typeface="Cambria Math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𝒕</m:t>
                          </m:r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𝑳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𝑷</m:t>
                          </m:r>
                        </m:e>
                      </m:acc>
                      <m:r>
                        <a:rPr lang="en-US" sz="2400" b="1" i="0" smtClean="0">
                          <a:latin typeface="Cambria Math" pitchFamily="18" charset="0"/>
                          <a:ea typeface="Cambria Math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𝒕</m:t>
                      </m:r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)×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𝒕</m:t>
                      </m:r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484784"/>
                <a:ext cx="4403706" cy="8793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114800" y="2448470"/>
            <a:ext cx="3281611" cy="531864"/>
          </a:xfrm>
        </p:spPr>
        <p:txBody>
          <a:bodyPr/>
          <a:lstStyle/>
          <a:p>
            <a:r>
              <a:rPr lang="ru-RU" dirty="0" smtClean="0"/>
              <a:t>Осуществляется при: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60057" y="2996952"/>
                <a:ext cx="2381549" cy="875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acc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sz="2400" b="1" i="1">
                              <a:latin typeface="Cambria Math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𝒄𝒐𝒏𝒔𝒕</m:t>
                      </m:r>
                    </m:oMath>
                  </m:oMathPara>
                </a14:m>
                <a:endParaRPr lang="ru-RU" sz="2400" b="1" dirty="0"/>
              </a:p>
              <a:p>
                <a:endParaRPr lang="ru-RU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57" y="2996952"/>
                <a:ext cx="2381549" cy="8757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12068" y="5768288"/>
                <a:ext cx="2880212" cy="793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  <a:ea typeface="Cambria Math"/>
                        </a:rPr>
                        <m:t>𝝋</m:t>
                      </m:r>
                      <m:r>
                        <a:rPr lang="ru-RU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sz="2400" b="1" i="1" smtClean="0">
                              <a:latin typeface="Cambria Math"/>
                              <a:ea typeface="Cambria Math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𝜸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𝑩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𝝊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68" y="5768288"/>
                <a:ext cx="2880212" cy="7938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1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Флиппер </a:t>
            </a:r>
            <a:r>
              <a:rPr lang="ru-RU" dirty="0" err="1" smtClean="0"/>
              <a:t>Мезея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0228"/>
            <a:ext cx="8369374" cy="380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88541" y="4509120"/>
            <a:ext cx="16561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/>
          <a:lstStyle/>
          <a:p>
            <a:r>
              <a:rPr lang="ru-RU" dirty="0" smtClean="0"/>
              <a:t>Прецессия </a:t>
            </a:r>
            <a:r>
              <a:rPr lang="ru-RU" dirty="0" err="1" smtClean="0"/>
              <a:t>лармора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" y="2591902"/>
            <a:ext cx="1738536" cy="452264"/>
          </a:xfrm>
        </p:spPr>
        <p:txBody>
          <a:bodyPr/>
          <a:lstStyle/>
          <a:p>
            <a:r>
              <a:rPr lang="ru-RU" dirty="0" smtClean="0"/>
              <a:t>Уравнение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91470" y="2420888"/>
                <a:ext cx="4403706" cy="879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𝑷</m:t>
                              </m:r>
                            </m:e>
                          </m:acc>
                          <m:r>
                            <a:rPr lang="en-US" sz="2400" b="1">
                              <a:latin typeface="Cambria Math" pitchFamily="18" charset="0"/>
                              <a:ea typeface="Cambria Math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𝒕</m:t>
                          </m:r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𝑳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𝑷</m:t>
                          </m:r>
                        </m:e>
                      </m:acc>
                      <m:r>
                        <a:rPr lang="en-US" sz="2400" b="1" i="0" smtClean="0">
                          <a:latin typeface="Cambria Math" pitchFamily="18" charset="0"/>
                          <a:ea typeface="Cambria Math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𝒕</m:t>
                      </m:r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)×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itchFamily="18" charset="0"/>
                              <a:ea typeface="Cambria Math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𝒕</m:t>
                      </m:r>
                      <m:r>
                        <a:rPr lang="en-US" sz="2400" b="1" i="1" smtClean="0">
                          <a:latin typeface="Cambria Math" pitchFamily="18" charset="0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470" y="2420888"/>
                <a:ext cx="4403706" cy="8793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2"/>
          <p:cNvSpPr txBox="1">
            <a:spLocks/>
          </p:cNvSpPr>
          <p:nvPr/>
        </p:nvSpPr>
        <p:spPr>
          <a:xfrm>
            <a:off x="601216" y="3610787"/>
            <a:ext cx="6419056" cy="452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допускает и другие решения. В частности, при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76725" y="4128132"/>
                <a:ext cx="2761456" cy="12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𝑩</m:t>
                          </m:r>
                        </m:e>
                      </m:acc>
                      <m:r>
                        <a:rPr lang="ru-RU" sz="2400" b="1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2400" b="1" i="1">
                          <a:latin typeface="Cambria Math" pitchFamily="18" charset="0"/>
                          <a:ea typeface="Cambria Math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itchFamily="18" charset="0"/>
                              <a:ea typeface="Cambria Math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400" b="1" i="1">
                          <a:latin typeface="Cambria Math" pitchFamily="18" charset="0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ru-RU" sz="2400" b="1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ru-RU" sz="2400" b="1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725" y="4128132"/>
                <a:ext cx="2761456" cy="12450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3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2661</TotalTime>
  <Words>381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Главная</vt:lpstr>
      <vt:lpstr>Спиновые флипперы</vt:lpstr>
      <vt:lpstr>Что такое флиппер?</vt:lpstr>
      <vt:lpstr>Для чего он нужен?</vt:lpstr>
      <vt:lpstr>Для чего он нужен?</vt:lpstr>
      <vt:lpstr>Для чего он нужен?</vt:lpstr>
      <vt:lpstr>Для чего он нужен?</vt:lpstr>
      <vt:lpstr>Прецессия Лармора</vt:lpstr>
      <vt:lpstr>Флиппер Мезея</vt:lpstr>
      <vt:lpstr>Прецессия лармора</vt:lpstr>
      <vt:lpstr>Прецессия Лармора</vt:lpstr>
      <vt:lpstr>Параметр адиабатичности</vt:lpstr>
      <vt:lpstr>Адиабатический поворот поля</vt:lpstr>
      <vt:lpstr>Неадиабатический поворот поля</vt:lpstr>
      <vt:lpstr>Флиппер Драбкина</vt:lpstr>
      <vt:lpstr>Фольга с током</vt:lpstr>
      <vt:lpstr>Фольга с током</vt:lpstr>
      <vt:lpstr>Прецессия лармора</vt:lpstr>
      <vt:lpstr>Радиочастотный флиппер</vt:lpstr>
      <vt:lpstr>Радиочастотный флиппер</vt:lpstr>
      <vt:lpstr>Спасибо за внимание!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pluto</dc:creator>
  <cp:lastModifiedBy>pluto</cp:lastModifiedBy>
  <cp:revision>55</cp:revision>
  <dcterms:created xsi:type="dcterms:W3CDTF">2013-12-09T18:19:31Z</dcterms:created>
  <dcterms:modified xsi:type="dcterms:W3CDTF">2013-12-23T11:14:38Z</dcterms:modified>
</cp:coreProperties>
</file>